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1" d="100"/>
          <a:sy n="61" d="100"/>
        </p:scale>
        <p:origin x="127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20921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Euston </a:t>
            </a:r>
            <a:r>
              <a:rPr lang="en-US" dirty="0" err="1">
                <a:solidFill>
                  <a:schemeClr val="bg2"/>
                </a:solidFill>
                <a:latin typeface="Abadi"/>
                <a:ea typeface="SF Pro" pitchFamily="2" charset="0"/>
                <a:cs typeface="SF Pro" pitchFamily="2" charset="0"/>
              </a:rPr>
              <a:t>Chinhara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15</a:t>
            </a:r>
            <a:r>
              <a:rPr lang="en-US" dirty="0">
                <a:solidFill>
                  <a:schemeClr val="bg2"/>
                </a:solidFill>
                <a:latin typeface="Abadi" panose="020B0604020104020204" pitchFamily="34" charset="0"/>
                <a:ea typeface="SF Pro" pitchFamily="2" charset="0"/>
                <a:cs typeface="SF Pro" pitchFamily="2" charset="0"/>
              </a:rPr>
              <a:t> December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t>https://github.com/eusachin/IBM-DATA-SCIENCE-.git</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marL="0" indent="0">
              <a:buNone/>
            </a:pPr>
            <a:r>
              <a:rPr lang="en-GB" dirty="0"/>
              <a:t>Explored the data by visualizing the relationship between flight number and launch site, payload and launch site, success rate of each orbit type, flight number and orbit type, and the yearly trend in launch success. These visualizations provided insights into patterns and correlations within the SpaceX launch data.</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7114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The link to the notebook is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197138" y="3429000"/>
            <a:ext cx="4987333" cy="318446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marL="0" indent="0">
              <a:lnSpc>
                <a:spcPct val="100000"/>
              </a:lnSpc>
              <a:spcBef>
                <a:spcPts val="1400"/>
              </a:spcBef>
              <a:buNone/>
            </a:pP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We directly loaded the SpaceX dataset into a PostgreSQL database within our </a:t>
            </a:r>
            <a:r>
              <a:rPr lang="en-GB" sz="2200" dirty="0" err="1">
                <a:solidFill>
                  <a:schemeClr val="accent3">
                    <a:lumMod val="25000"/>
                  </a:schemeClr>
                </a:solidFill>
                <a:latin typeface="Abadi"/>
              </a:rPr>
              <a:t>Jupyter</a:t>
            </a:r>
            <a:r>
              <a:rPr lang="en-GB" sz="2200" dirty="0">
                <a:solidFill>
                  <a:schemeClr val="accent3">
                    <a:lumMod val="25000"/>
                  </a:schemeClr>
                </a:solidFill>
                <a:latin typeface="Abadi"/>
              </a:rPr>
              <a:t> notebook, allowing immediate SQL exploration. This enabled insights from queries like unique launch site names, total payload mass for NASA CRS boosters, average payload for Falcon 9 v1.1, overall successful and failed mission counts, and failed drone ship landings with booster version and site details. Having the data at our SQL fingertips streamlined extracting analytical insights within </a:t>
            </a:r>
            <a:r>
              <a:rPr lang="en-GB" sz="2200" dirty="0" err="1">
                <a:solidFill>
                  <a:schemeClr val="accent3">
                    <a:lumMod val="25000"/>
                  </a:schemeClr>
                </a:solidFill>
                <a:latin typeface="Abadi"/>
              </a:rPr>
              <a:t>Jupyter</a:t>
            </a:r>
            <a:r>
              <a:rPr lang="en-GB" sz="2200" dirty="0">
                <a:solidFill>
                  <a:schemeClr val="accent3">
                    <a:lumMod val="25000"/>
                  </a:schemeClr>
                </a:solidFill>
                <a:latin typeface="Abadi"/>
              </a:rPr>
              <a:t> via queries.</a:t>
            </a:r>
            <a:r>
              <a:rPr lang="en-US" sz="2200" dirty="0">
                <a:solidFill>
                  <a:schemeClr val="accent3">
                    <a:lumMod val="25000"/>
                  </a:schemeClr>
                </a:solidFill>
                <a:latin typeface="Abadi"/>
              </a:rPr>
              <a:t>The link to the notebook is</a:t>
            </a:r>
          </a:p>
          <a:p>
            <a:pPr>
              <a:lnSpc>
                <a:spcPct val="100000"/>
              </a:lnSpc>
              <a:spcBef>
                <a:spcPts val="1400"/>
              </a:spcBef>
            </a:pPr>
            <a:r>
              <a:rPr lang="en-US" sz="2200" dirty="0">
                <a:solidFill>
                  <a:schemeClr val="accent3">
                    <a:lumMod val="25000"/>
                  </a:schemeClr>
                </a:solidFill>
                <a:latin typeface="Abadi"/>
              </a:rPr>
              <a:t>https://github.com/eusachin/IBM-DATA-SCIENCE-.git</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endParaRPr lang="en-US" dirty="0"/>
          </a:p>
          <a:p>
            <a:r>
              <a:rPr lang="en-GB" dirty="0"/>
              <a:t>Within the Folium map, we marked all launch sites and added markers, circles and lines to denote successful and failed launches. Outcomes were classed as 0 for failure and 1 for success. </a:t>
            </a:r>
            <a:r>
              <a:rPr lang="en-GB" dirty="0" err="1"/>
              <a:t>Colored</a:t>
            </a:r>
            <a:r>
              <a:rPr lang="en-GB" dirty="0"/>
              <a:t> marker clusters revealed sites with relatively high success rates. Distances between sites and proximate features were calculated, answering questions like: Are sites near railways, highways or coastlines? Do they maintain distances from cities? This allowed visual and analytic insights into SpaceX site placements and infrastructure influences on performance.</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https://github.com/eusachin/IBM-DATA-SCIENCE-.git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https://github.com/eusachin/IBM-DATA-SCIENCE-.git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679949" y="36794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982115" y="283129"/>
            <a:ext cx="6877050" cy="1971675"/>
          </a:xfrm>
          <a:prstGeom prst="rect">
            <a:avLst/>
          </a:prstGeom>
        </p:spPr>
      </p:pic>
      <p:sp>
        <p:nvSpPr>
          <p:cNvPr id="2" name="Rectangle 1">
            <a:extLst>
              <a:ext uri="{FF2B5EF4-FFF2-40B4-BE49-F238E27FC236}">
                <a16:creationId xmlns:a16="http://schemas.microsoft.com/office/drawing/2014/main" id="{124B1FF6-5F0E-4325-8B03-A3839871CAA2}"/>
              </a:ext>
            </a:extLst>
          </p:cNvPr>
          <p:cNvSpPr/>
          <p:nvPr/>
        </p:nvSpPr>
        <p:spPr>
          <a:xfrm>
            <a:off x="4341694" y="640823"/>
            <a:ext cx="228527" cy="5715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W"/>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647661" y="1427418"/>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507030" y="295875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3783723" y="1935308"/>
            <a:ext cx="8408275"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3358055" y="2212760"/>
            <a:ext cx="7982606"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277007" y="2833181"/>
            <a:ext cx="10327527"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42372" y="1655379"/>
            <a:ext cx="10515600" cy="466397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54127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151733" y="95155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6" name="Rectangle 5">
            <a:extLst>
              <a:ext uri="{FF2B5EF4-FFF2-40B4-BE49-F238E27FC236}">
                <a16:creationId xmlns:a16="http://schemas.microsoft.com/office/drawing/2014/main" id="{48FDD6B6-B0E8-4BFE-B7F9-661657AD3581}"/>
              </a:ext>
            </a:extLst>
          </p:cNvPr>
          <p:cNvSpPr/>
          <p:nvPr/>
        </p:nvSpPr>
        <p:spPr>
          <a:xfrm>
            <a:off x="645892" y="1859339"/>
            <a:ext cx="10673255" cy="3970318"/>
          </a:xfrm>
          <a:prstGeom prst="rect">
            <a:avLst/>
          </a:prstGeom>
        </p:spPr>
        <p:txBody>
          <a:bodyPr wrap="square">
            <a:spAutoFit/>
          </a:bodyPr>
          <a:lstStyle/>
          <a:p>
            <a:r>
              <a:rPr lang="en-GB" dirty="0"/>
              <a:t>Project Background:</a:t>
            </a:r>
          </a:p>
          <a:p>
            <a:endParaRPr lang="en-GB" dirty="0"/>
          </a:p>
          <a:p>
            <a:r>
              <a:rPr lang="en-GB" dirty="0"/>
              <a:t>SpaceX offers Falcon 9 rocket launches at a significantly lower cost compared to other providers, mainly due to the reuse of the first stage. To compete with SpaceX, alternate companies need to determine if the first stage will land successfully, as it affects the overall launch cost. The project's goal is to create a machine learning pipeline to predict the success of the first stage landing.</a:t>
            </a:r>
          </a:p>
          <a:p>
            <a:endParaRPr lang="en-GB" dirty="0"/>
          </a:p>
          <a:p>
            <a:r>
              <a:rPr lang="en-GB" dirty="0"/>
              <a:t>Problems to Address:</a:t>
            </a:r>
          </a:p>
          <a:p>
            <a:endParaRPr lang="en-GB" dirty="0"/>
          </a:p>
          <a:p>
            <a:r>
              <a:rPr lang="en-GB" dirty="0"/>
              <a:t>Factors for Successful Landing: Identify the key factors that determine a successful landing.</a:t>
            </a:r>
          </a:p>
          <a:p>
            <a:endParaRPr lang="en-GB" dirty="0"/>
          </a:p>
          <a:p>
            <a:r>
              <a:rPr lang="en-GB" dirty="0"/>
              <a:t>Interaction Among Features: Understand how different features interact and influence the landing outcome.</a:t>
            </a:r>
          </a:p>
          <a:p>
            <a:endParaRPr lang="en-GB" dirty="0"/>
          </a:p>
          <a:p>
            <a:r>
              <a:rPr lang="en-GB" dirty="0"/>
              <a:t>Operating Conditions: Determine the necessary operating conditions for a successful landing program.</a:t>
            </a:r>
            <a:endParaRPr lang="en-ZW"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81959"/>
            <a:ext cx="5791563" cy="29481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GB" sz="8800" dirty="0">
                <a:solidFill>
                  <a:schemeClr val="accent3">
                    <a:lumMod val="25000"/>
                  </a:schemeClr>
                </a:solidFill>
                <a:latin typeface="Abadi"/>
              </a:rPr>
              <a:t>Data collection: The data was collected using SpaceX API and web scraping from Wikipedia.</a:t>
            </a:r>
          </a:p>
          <a:p>
            <a:pPr>
              <a:lnSpc>
                <a:spcPct val="120000"/>
              </a:lnSpc>
              <a:spcBef>
                <a:spcPts val="1400"/>
              </a:spcBef>
            </a:pPr>
            <a:r>
              <a:rPr lang="en-GB" sz="8800" dirty="0">
                <a:solidFill>
                  <a:schemeClr val="accent3">
                    <a:lumMod val="25000"/>
                  </a:schemeClr>
                </a:solidFill>
                <a:latin typeface="Abadi"/>
              </a:rPr>
              <a:t>Data wrangling: The collected data was cleaned, pre-processed, and prepared for analysis.</a:t>
            </a:r>
          </a:p>
          <a:p>
            <a:pPr>
              <a:lnSpc>
                <a:spcPct val="120000"/>
              </a:lnSpc>
              <a:spcBef>
                <a:spcPts val="1400"/>
              </a:spcBef>
            </a:pPr>
            <a:r>
              <a:rPr lang="en-GB" sz="8800" dirty="0">
                <a:solidFill>
                  <a:schemeClr val="accent3">
                    <a:lumMod val="25000"/>
                  </a:schemeClr>
                </a:solidFill>
                <a:latin typeface="Abadi"/>
              </a:rPr>
              <a:t>One-hot encoding: Categorical features in the data were transformed using one-hot encoding.</a:t>
            </a:r>
          </a:p>
          <a:p>
            <a:pPr>
              <a:lnSpc>
                <a:spcPct val="120000"/>
              </a:lnSpc>
              <a:spcBef>
                <a:spcPts val="1400"/>
              </a:spcBef>
            </a:pPr>
            <a:r>
              <a:rPr lang="en-GB" sz="8800" dirty="0">
                <a:solidFill>
                  <a:schemeClr val="accent3">
                    <a:lumMod val="25000"/>
                  </a:schemeClr>
                </a:solidFill>
                <a:latin typeface="Abadi"/>
              </a:rPr>
              <a:t>Exploratory data analysis (EDA): EDA techniques, including visualization and SQL queries, were employed to gain insights into the dataset.</a:t>
            </a:r>
          </a:p>
          <a:p>
            <a:pPr>
              <a:lnSpc>
                <a:spcPct val="120000"/>
              </a:lnSpc>
              <a:spcBef>
                <a:spcPts val="1400"/>
              </a:spcBef>
            </a:pPr>
            <a:r>
              <a:rPr lang="en-GB" sz="8800" dirty="0">
                <a:solidFill>
                  <a:schemeClr val="accent3">
                    <a:lumMod val="25000"/>
                  </a:schemeClr>
                </a:solidFill>
                <a:latin typeface="Abadi"/>
              </a:rPr>
              <a:t>Interactive visual analytics: Interactive visualizations were created using tools such as Folium and </a:t>
            </a:r>
            <a:r>
              <a:rPr lang="en-GB" sz="8800" dirty="0" err="1">
                <a:solidFill>
                  <a:schemeClr val="accent3">
                    <a:lumMod val="25000"/>
                  </a:schemeClr>
                </a:solidFill>
                <a:latin typeface="Abadi"/>
              </a:rPr>
              <a:t>Plotly</a:t>
            </a:r>
            <a:r>
              <a:rPr lang="en-GB" sz="8800" dirty="0">
                <a:solidFill>
                  <a:schemeClr val="accent3">
                    <a:lumMod val="25000"/>
                  </a:schemeClr>
                </a:solidFill>
                <a:latin typeface="Abadi"/>
              </a:rPr>
              <a:t> Dash to explore the data further.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723637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marL="457200" lvl="1" indent="0">
              <a:lnSpc>
                <a:spcPct val="100000"/>
              </a:lnSpc>
              <a:spcBef>
                <a:spcPts val="1400"/>
              </a:spcBef>
              <a:buNone/>
            </a:pPr>
            <a:r>
              <a:rPr lang="en-GB" sz="1800" dirty="0">
                <a:solidFill>
                  <a:schemeClr val="accent3">
                    <a:lumMod val="25000"/>
                  </a:schemeClr>
                </a:solidFill>
                <a:latin typeface="Abadi" panose="020B0604020104020204" pitchFamily="34" charset="0"/>
              </a:rPr>
              <a:t>The dissertation project included data collection using SpaceX API and web scraping from Wikipedia. The collected data underwent cleaning and </a:t>
            </a:r>
            <a:r>
              <a:rPr lang="en-GB" sz="1800" dirty="0" err="1">
                <a:solidFill>
                  <a:schemeClr val="accent3">
                    <a:lumMod val="25000"/>
                  </a:schemeClr>
                </a:solidFill>
                <a:latin typeface="Abadi" panose="020B0604020104020204" pitchFamily="34" charset="0"/>
              </a:rPr>
              <a:t>preprocessing</a:t>
            </a:r>
            <a:r>
              <a:rPr lang="en-GB" sz="1800" dirty="0">
                <a:solidFill>
                  <a:schemeClr val="accent3">
                    <a:lumMod val="25000"/>
                  </a:schemeClr>
                </a:solidFill>
                <a:latin typeface="Abadi" panose="020B0604020104020204" pitchFamily="34" charset="0"/>
              </a:rPr>
              <a:t> for analysis. Categorical features were transformed using one-hot encoding. Exploratory data analysis (EDA) techniques, including visualization and SQL queries, provided insights into the dataset. Interactive visual analytics using tools like Folium and </a:t>
            </a:r>
            <a:r>
              <a:rPr lang="en-GB" sz="1800" dirty="0" err="1">
                <a:solidFill>
                  <a:schemeClr val="accent3">
                    <a:lumMod val="25000"/>
                  </a:schemeClr>
                </a:solidFill>
                <a:latin typeface="Abadi" panose="020B0604020104020204" pitchFamily="34" charset="0"/>
              </a:rPr>
              <a:t>Plotly</a:t>
            </a:r>
            <a:r>
              <a:rPr lang="en-GB" sz="1800" dirty="0">
                <a:solidFill>
                  <a:schemeClr val="accent3">
                    <a:lumMod val="25000"/>
                  </a:schemeClr>
                </a:solidFill>
                <a:latin typeface="Abadi" panose="020B0604020104020204" pitchFamily="34" charset="0"/>
              </a:rPr>
              <a:t> Dash were employed. Classification models were applied for predictive analysis. Model building and tuning involved adjusting parameters and utilizing techniques like cross-validation. Model evaluation used appropriate metrics to assess performance. Iterative refinement was performed based on evaluation results.</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https://github.com/eusachin/IBM-DATA-SCIENCE-.git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https://github.com/eusachin/IBM-DATA-SCIENCE-.git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1A3C1803-6D48-45BB-935C-48982CC1B63E}"/>
              </a:ext>
            </a:extLst>
          </p:cNvPr>
          <p:cNvPicPr>
            <a:picLocks noChangeAspect="1"/>
          </p:cNvPicPr>
          <p:nvPr/>
        </p:nvPicPr>
        <p:blipFill>
          <a:blip r:embed="rId3"/>
          <a:stretch>
            <a:fillRect/>
          </a:stretch>
        </p:blipFill>
        <p:spPr>
          <a:xfrm>
            <a:off x="6477462" y="1608082"/>
            <a:ext cx="3606800" cy="455886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purl.org/dc/elements/1.1/"/>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2716</TotalTime>
  <Words>1685</Words>
  <Application>Microsoft Office PowerPoint</Application>
  <PresentationFormat>Widescreen</PresentationFormat>
  <Paragraphs>190</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Doreen Mamvura</cp:lastModifiedBy>
  <cp:revision>206</cp:revision>
  <dcterms:created xsi:type="dcterms:W3CDTF">2021-04-29T18:58:34Z</dcterms:created>
  <dcterms:modified xsi:type="dcterms:W3CDTF">2023-11-15T06:42:14Z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